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034F8273-D8E5-4BBF-B038-1FEC4C9FDC8B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6A2D08F1-CC33-4B3A-861E-87B725B59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9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6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0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2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5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82CDC-5CF6-4800-9FA1-3754F65D9E0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5F5E-C55F-469C-845B-2D7637F3A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3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7886"/>
            <a:ext cx="9144000" cy="1526617"/>
          </a:xfrm>
        </p:spPr>
        <p:txBody>
          <a:bodyPr/>
          <a:lstStyle/>
          <a:p>
            <a:r>
              <a:rPr lang="en-US" dirty="0" smtClean="0"/>
              <a:t>2016 Town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Town of Boulder Junction</a:t>
            </a:r>
          </a:p>
          <a:p>
            <a:r>
              <a:rPr lang="en-US" dirty="0" smtClean="0"/>
              <a:t>1 December,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Forecasted Town costs / spending for all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General Government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543865"/>
            <a:ext cx="10883360" cy="187100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51520 - Audit Fees lower due to </a:t>
            </a:r>
            <a:r>
              <a:rPr lang="en-US" dirty="0" smtClean="0"/>
              <a:t>error, add $9300, new total $15,740</a:t>
            </a:r>
          </a:p>
          <a:p>
            <a:pPr lvl="1"/>
            <a:r>
              <a:rPr lang="en-US" dirty="0" smtClean="0"/>
              <a:t>Will lower 53307, general fund for Roads/Transportation</a:t>
            </a:r>
            <a:endParaRPr lang="en-US" dirty="0" smtClean="0"/>
          </a:p>
          <a:p>
            <a:r>
              <a:rPr lang="en-US" dirty="0" smtClean="0"/>
              <a:t>51440 - Election Expense </a:t>
            </a:r>
            <a:r>
              <a:rPr lang="en-US" dirty="0" smtClean="0"/>
              <a:t>increase</a:t>
            </a:r>
          </a:p>
          <a:p>
            <a:pPr lvl="1"/>
            <a:r>
              <a:rPr lang="en-US" dirty="0" smtClean="0"/>
              <a:t>Required </a:t>
            </a:r>
            <a:r>
              <a:rPr lang="en-US" dirty="0" smtClean="0"/>
              <a:t>to purchase new voting </a:t>
            </a:r>
            <a:r>
              <a:rPr lang="en-US" dirty="0" smtClean="0"/>
              <a:t>machine</a:t>
            </a:r>
          </a:p>
          <a:p>
            <a:pPr lvl="1"/>
            <a:r>
              <a:rPr lang="en-US" dirty="0" smtClean="0"/>
              <a:t>4 scheduled elections that have to be staffed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08112"/>
            <a:ext cx="10883360" cy="326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8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General Government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543865"/>
            <a:ext cx="10883360" cy="18710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86152"/>
            <a:ext cx="10883360" cy="309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General Government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543865"/>
            <a:ext cx="10883360" cy="18710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309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2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General Government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079630"/>
            <a:ext cx="10883360" cy="24196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268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3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– Fire &amp; EMS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829577"/>
            <a:ext cx="10883360" cy="16696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General Note</a:t>
            </a:r>
          </a:p>
          <a:p>
            <a:pPr lvl="1"/>
            <a:r>
              <a:rPr lang="en-US" dirty="0" smtClean="0"/>
              <a:t>New Fire </a:t>
            </a:r>
            <a:r>
              <a:rPr lang="en-US" dirty="0" err="1" smtClean="0"/>
              <a:t>Dept</a:t>
            </a:r>
            <a:r>
              <a:rPr lang="en-US" dirty="0" smtClean="0"/>
              <a:t> leadership team has provided a net lower budget for 2016</a:t>
            </a:r>
          </a:p>
          <a:p>
            <a:pPr lvl="1"/>
            <a:r>
              <a:rPr lang="en-US" dirty="0" smtClean="0"/>
              <a:t>No significant ‘changes’, primarily attention to details/reality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31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61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– Fire &amp; EMS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26983"/>
            <a:ext cx="10883360" cy="18927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522420 </a:t>
            </a:r>
            <a:r>
              <a:rPr lang="en-US" dirty="0" smtClean="0"/>
              <a:t>– refi vehicle lease, lower payment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57339"/>
            <a:ext cx="10883360" cy="355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6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– Fire &amp; EMS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26983"/>
            <a:ext cx="10883360" cy="17722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No major purchases planned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67240"/>
            <a:ext cx="10883360" cy="34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54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– Fire &amp; EMS </a:t>
            </a:r>
            <a:r>
              <a:rPr lang="en-US" sz="3200" b="1" dirty="0" smtClean="0"/>
              <a:t>(cont’d)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26983"/>
            <a:ext cx="10883360" cy="17722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522000 reflects charges to inspect and certify equipment</a:t>
            </a:r>
          </a:p>
          <a:p>
            <a:pPr lvl="1"/>
            <a:r>
              <a:rPr lang="en-US" dirty="0" smtClean="0"/>
              <a:t>Hoses, pumps, ladders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68002"/>
            <a:ext cx="10883360" cy="349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87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– FIRE &amp; EMS </a:t>
            </a:r>
            <a:r>
              <a:rPr lang="en-US" sz="3200" b="1" dirty="0" smtClean="0"/>
              <a:t>(cont’d)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933047"/>
            <a:ext cx="10883360" cy="17722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Overall </a:t>
            </a:r>
            <a:r>
              <a:rPr lang="en-US" dirty="0"/>
              <a:t>Budget reductions proposed by new </a:t>
            </a:r>
            <a:r>
              <a:rPr lang="en-US" dirty="0" smtClean="0"/>
              <a:t>Fire/EMS </a:t>
            </a:r>
            <a:r>
              <a:rPr lang="en-US" dirty="0"/>
              <a:t>Leadership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54244"/>
            <a:ext cx="10883360" cy="377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4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2016 Town Budget Summary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3" y="1382531"/>
            <a:ext cx="5466544" cy="527584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50197" y="1382531"/>
            <a:ext cx="5582456" cy="527584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Net Result = Minimal +/- $ impact</a:t>
            </a:r>
            <a:endParaRPr lang="en-US" dirty="0" smtClean="0"/>
          </a:p>
          <a:p>
            <a:r>
              <a:rPr lang="en-US" dirty="0" smtClean="0"/>
              <a:t>Note Changes from Published Copy</a:t>
            </a:r>
          </a:p>
          <a:p>
            <a:pPr lvl="1"/>
            <a:r>
              <a:rPr lang="en-US" dirty="0" smtClean="0"/>
              <a:t>Error in 51520 </a:t>
            </a:r>
            <a:r>
              <a:rPr lang="en-US" dirty="0" err="1" smtClean="0"/>
              <a:t>Actg</a:t>
            </a:r>
            <a:r>
              <a:rPr lang="en-US" dirty="0" smtClean="0"/>
              <a:t> &amp; Audit Fees</a:t>
            </a:r>
          </a:p>
          <a:p>
            <a:pPr lvl="1"/>
            <a:r>
              <a:rPr lang="en-US" dirty="0" smtClean="0"/>
              <a:t>Increase Fees ~$9300, lower Public Works account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Overall Tax Allocations Expected</a:t>
            </a:r>
          </a:p>
          <a:p>
            <a:pPr marL="1371600" lvl="3" indent="0">
              <a:buNone/>
            </a:pPr>
            <a:r>
              <a:rPr lang="en-US" dirty="0" smtClean="0"/>
              <a:t>      </a:t>
            </a:r>
            <a:r>
              <a:rPr lang="en-US" u="sng" dirty="0" smtClean="0"/>
              <a:t>2015</a:t>
            </a:r>
            <a:r>
              <a:rPr lang="en-US" dirty="0" smtClean="0"/>
              <a:t>                       </a:t>
            </a:r>
            <a:r>
              <a:rPr lang="en-US" u="sng" dirty="0" smtClean="0"/>
              <a:t>2016</a:t>
            </a:r>
          </a:p>
          <a:p>
            <a:pPr lvl="1"/>
            <a:r>
              <a:rPr lang="en-US" dirty="0" smtClean="0"/>
              <a:t>Town  $908,000 to $924,272</a:t>
            </a:r>
          </a:p>
          <a:p>
            <a:pPr lvl="1"/>
            <a:r>
              <a:rPr lang="en-US" dirty="0" smtClean="0"/>
              <a:t>LUHS  $992,243 to $913,725</a:t>
            </a:r>
          </a:p>
          <a:p>
            <a:pPr lvl="1"/>
            <a:r>
              <a:rPr lang="en-US" dirty="0" smtClean="0"/>
              <a:t>NLES   $883,124 to $889,076</a:t>
            </a:r>
          </a:p>
          <a:p>
            <a:pPr lvl="1"/>
            <a:r>
              <a:rPr lang="en-US" dirty="0" smtClean="0"/>
              <a:t>NATC  $187,846 to $181,598</a:t>
            </a:r>
          </a:p>
          <a:p>
            <a:pPr lvl="2"/>
            <a:r>
              <a:rPr lang="en-US" dirty="0" smtClean="0"/>
              <a:t>Net Reduction $62,542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073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Public Safety - Police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26983"/>
            <a:ext cx="10883360" cy="17722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Assumes coverage for &lt; ½ year.  Decision to rehire has not been settled</a:t>
            </a:r>
          </a:p>
          <a:p>
            <a:pPr lvl="1"/>
            <a:r>
              <a:rPr lang="en-US" dirty="0" smtClean="0"/>
              <a:t>Excess funds from 2015, will be carried over </a:t>
            </a:r>
            <a:r>
              <a:rPr lang="en-US" dirty="0" smtClean="0"/>
              <a:t>and placed in Police budget</a:t>
            </a:r>
          </a:p>
          <a:p>
            <a:pPr lvl="1"/>
            <a:r>
              <a:rPr lang="en-US" dirty="0" smtClean="0"/>
              <a:t>Reallocation will be accomplished when, and if, appropriate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91522"/>
            <a:ext cx="10883360" cy="318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0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Transportation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907289"/>
            <a:ext cx="10883360" cy="17722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53307.5 </a:t>
            </a:r>
            <a:r>
              <a:rPr lang="en-US" dirty="0" smtClean="0"/>
              <a:t>– Road Contract funding for &lt; 3 miles</a:t>
            </a:r>
          </a:p>
          <a:p>
            <a:r>
              <a:rPr lang="en-US" dirty="0" smtClean="0"/>
              <a:t>53307 – ‘Other’ budget will be reduced $9300 to cover </a:t>
            </a:r>
            <a:r>
              <a:rPr lang="en-US" dirty="0" err="1" smtClean="0"/>
              <a:t>Acctg</a:t>
            </a:r>
            <a:r>
              <a:rPr lang="en-US" dirty="0" smtClean="0"/>
              <a:t>/Audit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77738"/>
            <a:ext cx="10883360" cy="37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67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Transportation </a:t>
            </a:r>
            <a:r>
              <a:rPr lang="en-US" sz="3200" b="1" dirty="0" smtClean="0"/>
              <a:t>(Cont’d)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855335"/>
            <a:ext cx="10883360" cy="182424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53308 – Adding /Updating lighting in Town Garage</a:t>
            </a:r>
          </a:p>
          <a:p>
            <a:r>
              <a:rPr lang="en-US" dirty="0" smtClean="0"/>
              <a:t>53310 – Carried new truck here last year</a:t>
            </a:r>
          </a:p>
          <a:p>
            <a:r>
              <a:rPr lang="en-US" dirty="0" smtClean="0"/>
              <a:t>53319 – New mower planned</a:t>
            </a:r>
          </a:p>
          <a:p>
            <a:r>
              <a:rPr lang="en-US" dirty="0" smtClean="0"/>
              <a:t>53510 – Airport is pass through expense, may drop off for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25628"/>
            <a:ext cx="10883360" cy="2696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42" y="3766383"/>
            <a:ext cx="10883360" cy="9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40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Sanitation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Town portion remains constant</a:t>
            </a:r>
            <a:endParaRPr lang="en-US" dirty="0" smtClean="0"/>
          </a:p>
          <a:p>
            <a:r>
              <a:rPr lang="en-US" dirty="0" smtClean="0"/>
              <a:t>Transport costs increasing, recycling now receiving charges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21875"/>
            <a:ext cx="10883360" cy="356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97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Health &amp; Human Services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54910 – Normal maintenance for </a:t>
            </a:r>
            <a:r>
              <a:rPr lang="en-US" dirty="0" smtClean="0"/>
              <a:t>Cemetery</a:t>
            </a:r>
          </a:p>
          <a:p>
            <a:r>
              <a:rPr lang="en-US" dirty="0" smtClean="0"/>
              <a:t>Note: 2014 included resurvey of the property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2" y="1184857"/>
            <a:ext cx="10767710" cy="160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18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Culture &amp; Recreation - Library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Assumes some increase for salaries</a:t>
            </a:r>
          </a:p>
          <a:p>
            <a:r>
              <a:rPr lang="en-US" dirty="0" smtClean="0"/>
              <a:t>Library supported by other funds that don’t all flow through the </a:t>
            </a:r>
            <a:r>
              <a:rPr lang="en-US" dirty="0" smtClean="0"/>
              <a:t>Town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6"/>
            <a:ext cx="10883360" cy="238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43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Culture &amp; Recreation – Community Center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Basic operating expenses for the Community Center</a:t>
            </a:r>
          </a:p>
          <a:p>
            <a:pPr lvl="1"/>
            <a:r>
              <a:rPr lang="en-US" dirty="0" smtClean="0"/>
              <a:t>Assumes slight increase in usage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197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14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Culture &amp; Recreation – Parks and Rec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55303 – Summer Rec Program planned for 2016 (didn’t happen in 2015)</a:t>
            </a:r>
          </a:p>
          <a:p>
            <a:r>
              <a:rPr lang="en-US" dirty="0" smtClean="0"/>
              <a:t>55307 – using funds from 2015 to procure &amp; update Rec Program supply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1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Culture &amp; Recreation – Community Center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55311 – Replacing old decorations, &amp; beginning “light the town” effort</a:t>
            </a:r>
          </a:p>
          <a:p>
            <a:r>
              <a:rPr lang="en-US" dirty="0" smtClean="0"/>
              <a:t>55312 – Still funding 3 firework events</a:t>
            </a:r>
          </a:p>
          <a:p>
            <a:r>
              <a:rPr lang="en-US" dirty="0" smtClean="0"/>
              <a:t>59911 – Snowmobile club is primarily a pass through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6"/>
            <a:ext cx="10883360" cy="33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04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Conservation &amp; Development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404575"/>
            <a:ext cx="10883360" cy="227500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56704 – Basic Trail maintenance, non-routine covered by savings accts</a:t>
            </a:r>
          </a:p>
          <a:p>
            <a:r>
              <a:rPr lang="en-US" dirty="0" smtClean="0"/>
              <a:t>56705 – Revisiting Lake Funds, increase town role in long term mgmt.</a:t>
            </a:r>
          </a:p>
          <a:p>
            <a:pPr lvl="1"/>
            <a:r>
              <a:rPr lang="en-US" dirty="0" smtClean="0"/>
              <a:t>Lakes are community asset</a:t>
            </a:r>
          </a:p>
          <a:p>
            <a:pPr lvl="1"/>
            <a:r>
              <a:rPr lang="en-US" dirty="0" smtClean="0"/>
              <a:t>Historical: $5K to NLDC for M-W Chain (Island Lake) &amp; $2K to Gresham Lake Assoc.</a:t>
            </a:r>
          </a:p>
          <a:p>
            <a:pPr lvl="1"/>
            <a:r>
              <a:rPr lang="en-US" dirty="0" smtClean="0"/>
              <a:t>Will revisit allocations, planning to offer smaller amounts to all Lake </a:t>
            </a:r>
            <a:r>
              <a:rPr lang="en-US" dirty="0" err="1" smtClean="0"/>
              <a:t>Assoc’s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035388"/>
            <a:ext cx="10883360" cy="324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5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Forecasted Town income from all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72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Conservation &amp; Development </a:t>
            </a:r>
            <a:r>
              <a:rPr lang="en-US" sz="3200" b="1" dirty="0" smtClean="0"/>
              <a:t>(Cont’d)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3940935"/>
            <a:ext cx="10883360" cy="273864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56700 - $15.1K standard Contribution to Chamber for 20+ </a:t>
            </a:r>
            <a:r>
              <a:rPr lang="en-US" dirty="0" err="1" smtClean="0"/>
              <a:t>yrs</a:t>
            </a:r>
            <a:r>
              <a:rPr lang="en-US" dirty="0" smtClean="0"/>
              <a:t> (pre-Room Tax)</a:t>
            </a:r>
            <a:endParaRPr lang="en-US" dirty="0" smtClean="0"/>
          </a:p>
          <a:p>
            <a:r>
              <a:rPr lang="en-US" dirty="0" smtClean="0"/>
              <a:t>56701 </a:t>
            </a:r>
            <a:r>
              <a:rPr lang="en-US" dirty="0" smtClean="0"/>
              <a:t>- $5K added for “economic development” efforts</a:t>
            </a:r>
          </a:p>
          <a:p>
            <a:pPr lvl="1"/>
            <a:r>
              <a:rPr lang="en-US" dirty="0" smtClean="0"/>
              <a:t>Chamber Budget, New committee, plan is required</a:t>
            </a:r>
          </a:p>
          <a:p>
            <a:pPr lvl="1"/>
            <a:r>
              <a:rPr lang="en-US" dirty="0" smtClean="0"/>
              <a:t>Focus to be ‘bringing in new or replacement businesses’  </a:t>
            </a:r>
          </a:p>
          <a:p>
            <a:pPr lvl="1"/>
            <a:r>
              <a:rPr lang="en-US" dirty="0" smtClean="0"/>
              <a:t>Sell our town to ‘businesses’ </a:t>
            </a:r>
          </a:p>
          <a:p>
            <a:r>
              <a:rPr lang="en-US" dirty="0" smtClean="0"/>
              <a:t>56702 &amp; 56703 – allocation of room tax remains 75% / 25%, </a:t>
            </a:r>
          </a:p>
          <a:p>
            <a:pPr lvl="1"/>
            <a:r>
              <a:rPr lang="en-US" dirty="0" smtClean="0"/>
              <a:t>projecting growth for 3</a:t>
            </a:r>
            <a:r>
              <a:rPr lang="en-US" baseline="30000" dirty="0" smtClean="0"/>
              <a:t>rd</a:t>
            </a:r>
            <a:r>
              <a:rPr lang="en-US" dirty="0" smtClean="0"/>
              <a:t> year in a row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6"/>
            <a:ext cx="10883360" cy="253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75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Capital &amp; Debt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39425"/>
            <a:ext cx="10883360" cy="19401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57324 – New Patrol Truck planned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1" y="1184856"/>
            <a:ext cx="10883361" cy="33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4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Tax Revenue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3995223"/>
            <a:ext cx="10883360" cy="25462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Nominal Property Tax impact, &lt;2%</a:t>
            </a:r>
          </a:p>
          <a:p>
            <a:r>
              <a:rPr lang="en-US" dirty="0" smtClean="0"/>
              <a:t>Expect continued growth in Room Tax (at same rate, 4.5%)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25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6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Intergovernmental Revenue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965895"/>
            <a:ext cx="10782369" cy="157558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43532 – assumes Dam grant for culvert repairs</a:t>
            </a:r>
          </a:p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6"/>
            <a:ext cx="10782369" cy="36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Town License / Permitting Income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3995223"/>
            <a:ext cx="10883360" cy="25462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44120 </a:t>
            </a:r>
            <a:r>
              <a:rPr lang="en-US" dirty="0" smtClean="0"/>
              <a:t>– Bi-Annual licensing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290058"/>
            <a:ext cx="10883360" cy="255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3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Town Service Income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5120640"/>
            <a:ext cx="10883360" cy="14208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46230 – Better collection of Ambulance fees, delinquency focus</a:t>
            </a:r>
          </a:p>
          <a:p>
            <a:r>
              <a:rPr lang="en-US" dirty="0" smtClean="0"/>
              <a:t>46750 – Summer Rec Program Fees, restarted + </a:t>
            </a:r>
            <a:r>
              <a:rPr lang="en-US" dirty="0" smtClean="0"/>
              <a:t>increase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382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6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Other Miscellaneous Revenues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4781238"/>
            <a:ext cx="10883360" cy="16599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48913 </a:t>
            </a:r>
            <a:r>
              <a:rPr lang="en-US" dirty="0" smtClean="0"/>
              <a:t>– step up donation collection for </a:t>
            </a:r>
            <a:r>
              <a:rPr lang="en-US" dirty="0" smtClean="0"/>
              <a:t>fireworks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12504"/>
            <a:ext cx="10883360" cy="345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7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2" y="326489"/>
            <a:ext cx="11164911" cy="858368"/>
          </a:xfrm>
        </p:spPr>
        <p:txBody>
          <a:bodyPr/>
          <a:lstStyle/>
          <a:p>
            <a:r>
              <a:rPr lang="en-US" b="1" dirty="0" smtClean="0"/>
              <a:t>Other Funds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7742" y="3868616"/>
            <a:ext cx="10883360" cy="25726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49100 – Loan for new Patrol Truck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2" y="1184857"/>
            <a:ext cx="10883360" cy="24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8280</TotalTime>
  <Words>742</Words>
  <Application>Microsoft Office PowerPoint</Application>
  <PresentationFormat>Widescreen</PresentationFormat>
  <Paragraphs>104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2016 Town Budget</vt:lpstr>
      <vt:lpstr>2016 Town Budget Summary </vt:lpstr>
      <vt:lpstr>Revenues</vt:lpstr>
      <vt:lpstr>Tax Revenue</vt:lpstr>
      <vt:lpstr>Intergovernmental Revenue</vt:lpstr>
      <vt:lpstr>Town License / Permitting Income</vt:lpstr>
      <vt:lpstr>Town Service Income</vt:lpstr>
      <vt:lpstr>Other Miscellaneous Revenues</vt:lpstr>
      <vt:lpstr>Other Funds</vt:lpstr>
      <vt:lpstr>Expenses</vt:lpstr>
      <vt:lpstr>General Government </vt:lpstr>
      <vt:lpstr>General Government (cont’d) </vt:lpstr>
      <vt:lpstr>General Government (cont’d) </vt:lpstr>
      <vt:lpstr>General Government (cont’d) </vt:lpstr>
      <vt:lpstr>Public Safety – Fire &amp; EMS</vt:lpstr>
      <vt:lpstr>Public Safety – Fire &amp; EMS (cont’d) </vt:lpstr>
      <vt:lpstr>Public Safety – Fire &amp; EMS (cont’d) </vt:lpstr>
      <vt:lpstr>Public Safety – Fire &amp; EMS (cont’d) </vt:lpstr>
      <vt:lpstr>Public Safety – FIRE &amp; EMS (cont’d)</vt:lpstr>
      <vt:lpstr>Public Safety - Police</vt:lpstr>
      <vt:lpstr>Transportation</vt:lpstr>
      <vt:lpstr>Transportation (Cont’d)</vt:lpstr>
      <vt:lpstr>Sanitation</vt:lpstr>
      <vt:lpstr>Health &amp; Human Services</vt:lpstr>
      <vt:lpstr>Culture &amp; Recreation - Library</vt:lpstr>
      <vt:lpstr>Culture &amp; Recreation – Community Center</vt:lpstr>
      <vt:lpstr>Culture &amp; Recreation – Parks and Rec</vt:lpstr>
      <vt:lpstr>Culture &amp; Recreation – Community Center</vt:lpstr>
      <vt:lpstr>Conservation &amp; Development</vt:lpstr>
      <vt:lpstr>Conservation &amp; Development (Cont’d)</vt:lpstr>
      <vt:lpstr>Capital &amp; Debt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Town Budget</dc:title>
  <dc:creator>Dennis Duke</dc:creator>
  <cp:lastModifiedBy>Dennis Duke</cp:lastModifiedBy>
  <cp:revision>52</cp:revision>
  <cp:lastPrinted>2015-11-30T20:50:07Z</cp:lastPrinted>
  <dcterms:created xsi:type="dcterms:W3CDTF">2015-11-17T23:19:28Z</dcterms:created>
  <dcterms:modified xsi:type="dcterms:W3CDTF">2015-11-30T21:32:17Z</dcterms:modified>
</cp:coreProperties>
</file>